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5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12559-5A11-40FF-B8BC-B00CA9B760D3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6C04E-8932-4D77-B8AC-9DFC5DFE2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09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DBF80-4C57-431A-ACE3-7EBAB3561D37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524DF-AEB2-4549-BF3B-ECD2D21C5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524DF-AEB2-4549-BF3B-ECD2D21C592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54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9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59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87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3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85644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6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4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16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9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614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6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4582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Me llamo __________________              </a:t>
            </a:r>
            <a:r>
              <a:rPr lang="en-US" sz="2800" smtClean="0"/>
              <a:t>Clase </a:t>
            </a:r>
            <a:r>
              <a:rPr lang="en-US" sz="2800" smtClean="0"/>
              <a:t>802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18 </a:t>
            </a:r>
            <a:r>
              <a:rPr lang="en-US" sz="2800" dirty="0" smtClean="0"/>
              <a:t>de </a:t>
            </a:r>
            <a:r>
              <a:rPr lang="en-US" sz="2800" dirty="0" err="1" smtClean="0"/>
              <a:t>diciembre</a:t>
            </a:r>
            <a:r>
              <a:rPr lang="en-US" sz="2800" dirty="0" smtClean="0"/>
              <a:t> del </a:t>
            </a:r>
            <a:r>
              <a:rPr lang="en-US" sz="2800" dirty="0" smtClean="0"/>
              <a:t>2017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715000"/>
          </a:xfrm>
        </p:spPr>
        <p:txBody>
          <a:bodyPr>
            <a:noAutofit/>
          </a:bodyPr>
          <a:lstStyle/>
          <a:p>
            <a:r>
              <a:rPr lang="es-ES_tradnl" sz="2500" b="1" dirty="0">
                <a:solidFill>
                  <a:srgbClr val="FF0000"/>
                </a:solidFill>
              </a:rPr>
              <a:t>Propósito # </a:t>
            </a:r>
            <a:r>
              <a:rPr lang="es-ES_tradnl" sz="2500" b="1" dirty="0" smtClean="0">
                <a:solidFill>
                  <a:srgbClr val="FF0000"/>
                </a:solidFill>
              </a:rPr>
              <a:t>37</a:t>
            </a:r>
            <a:r>
              <a:rPr lang="es-ES_tradnl" sz="2500" b="1" dirty="0" smtClean="0">
                <a:solidFill>
                  <a:srgbClr val="FF0000"/>
                </a:solidFill>
              </a:rPr>
              <a:t>: </a:t>
            </a:r>
            <a:r>
              <a:rPr lang="es-ES_tradnl" sz="2500" dirty="0"/>
              <a:t>¿Nadas tú en la playa?</a:t>
            </a:r>
          </a:p>
          <a:p>
            <a:pPr marL="0" indent="0">
              <a:buNone/>
            </a:pPr>
            <a:r>
              <a:rPr lang="en-US" sz="2500" i="1" dirty="0">
                <a:solidFill>
                  <a:srgbClr val="00B050"/>
                </a:solidFill>
              </a:rPr>
              <a:t>L.O: To use summer &amp;  weather activities vocabulary</a:t>
            </a:r>
            <a:endParaRPr lang="en-US" sz="25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500" b="1" dirty="0">
                <a:solidFill>
                  <a:srgbClr val="FF0000"/>
                </a:solidFill>
              </a:rPr>
              <a:t>Actividad Inicial</a:t>
            </a:r>
            <a:r>
              <a:rPr lang="es-ES_tradnl" sz="2500" b="1" dirty="0" smtClean="0">
                <a:solidFill>
                  <a:srgbClr val="FF0000"/>
                </a:solidFill>
              </a:rPr>
              <a:t>:   </a:t>
            </a:r>
            <a:r>
              <a:rPr lang="es-ES_tradnl" sz="2500" b="1" dirty="0" smtClean="0">
                <a:solidFill>
                  <a:schemeClr val="tx1"/>
                </a:solidFill>
              </a:rPr>
              <a:t>-</a:t>
            </a:r>
            <a:r>
              <a:rPr lang="en-US" sz="2500" dirty="0" smtClean="0"/>
              <a:t>Leer </a:t>
            </a:r>
            <a:r>
              <a:rPr lang="en-US" sz="2500" u="sng" dirty="0" smtClean="0"/>
              <a:t> </a:t>
            </a:r>
            <a:r>
              <a:rPr lang="en-US" sz="2500" u="sng" dirty="0" err="1"/>
              <a:t>Vocabulario</a:t>
            </a:r>
            <a:r>
              <a:rPr lang="en-US" sz="2500" u="sng" dirty="0"/>
              <a:t> 1</a:t>
            </a:r>
            <a:r>
              <a:rPr lang="en-US" sz="2500" dirty="0"/>
              <a:t> </a:t>
            </a:r>
            <a:r>
              <a:rPr lang="en-US" sz="2500" dirty="0" smtClean="0"/>
              <a:t>p.230-231</a:t>
            </a:r>
          </a:p>
          <a:p>
            <a:pPr marL="0" indent="0">
              <a:buNone/>
            </a:pPr>
            <a:r>
              <a:rPr lang="en-US" sz="2500" dirty="0" smtClean="0"/>
              <a:t>-</a:t>
            </a:r>
            <a:r>
              <a:rPr lang="en-US" sz="2500" dirty="0" err="1" smtClean="0"/>
              <a:t>Copia</a:t>
            </a:r>
            <a:r>
              <a:rPr lang="en-US" sz="2500" dirty="0" smtClean="0"/>
              <a:t>:			</a:t>
            </a:r>
            <a:r>
              <a:rPr lang="en-US" sz="2500" b="1" dirty="0" smtClean="0">
                <a:solidFill>
                  <a:srgbClr val="0070C0"/>
                </a:solidFill>
              </a:rPr>
              <a:t>GRAMATICA</a:t>
            </a:r>
          </a:p>
          <a:p>
            <a:pPr marL="1317625" lvl="1"/>
            <a:r>
              <a:rPr lang="en-US" sz="2500" dirty="0" err="1"/>
              <a:t>Fueron</a:t>
            </a:r>
            <a:endParaRPr lang="en-US" sz="2500" dirty="0"/>
          </a:p>
          <a:p>
            <a:pPr marL="1317625" lvl="1"/>
            <a:r>
              <a:rPr lang="en-US" sz="2500" dirty="0" err="1"/>
              <a:t>Pasaron</a:t>
            </a:r>
            <a:endParaRPr lang="en-US" sz="2500" dirty="0"/>
          </a:p>
          <a:p>
            <a:pPr marL="1317625" lvl="1"/>
            <a:r>
              <a:rPr lang="en-US" sz="2500" dirty="0" err="1"/>
              <a:t>Tomaron</a:t>
            </a:r>
            <a:endParaRPr lang="en-US" sz="2500" dirty="0"/>
          </a:p>
          <a:p>
            <a:pPr marL="1317625" lvl="1"/>
            <a:r>
              <a:rPr lang="en-US" sz="2500" dirty="0" err="1"/>
              <a:t>Tomó</a:t>
            </a:r>
            <a:endParaRPr lang="en-US" sz="2500" dirty="0"/>
          </a:p>
          <a:p>
            <a:pPr marL="1317625" lvl="1"/>
            <a:r>
              <a:rPr lang="en-US" sz="2500" dirty="0" err="1"/>
              <a:t>Sacó</a:t>
            </a:r>
            <a:endParaRPr lang="en-US" sz="2500" dirty="0"/>
          </a:p>
          <a:p>
            <a:r>
              <a:rPr lang="en-US" sz="2500" dirty="0"/>
              <a:t>So….. If the ending is </a:t>
            </a:r>
            <a:r>
              <a:rPr lang="en-US" sz="2500" b="1" dirty="0">
                <a:solidFill>
                  <a:srgbClr val="00B050"/>
                </a:solidFill>
              </a:rPr>
              <a:t>–ó, –</a:t>
            </a:r>
            <a:r>
              <a:rPr lang="en-US" sz="2500" b="1" dirty="0" err="1">
                <a:solidFill>
                  <a:srgbClr val="00B050"/>
                </a:solidFill>
              </a:rPr>
              <a:t>aron</a:t>
            </a:r>
            <a:r>
              <a:rPr lang="en-US" sz="2500" b="1" dirty="0">
                <a:solidFill>
                  <a:srgbClr val="00B050"/>
                </a:solidFill>
              </a:rPr>
              <a:t>, -</a:t>
            </a:r>
            <a:r>
              <a:rPr lang="en-US" sz="2500" b="1" dirty="0" err="1">
                <a:solidFill>
                  <a:srgbClr val="00B050"/>
                </a:solidFill>
              </a:rPr>
              <a:t>eron</a:t>
            </a:r>
            <a:r>
              <a:rPr lang="en-US" sz="2500" b="1" dirty="0">
                <a:solidFill>
                  <a:srgbClr val="00B050"/>
                </a:solidFill>
              </a:rPr>
              <a:t> </a:t>
            </a:r>
            <a:r>
              <a:rPr lang="en-US" sz="2500" dirty="0"/>
              <a:t>are past tense endings</a:t>
            </a:r>
          </a:p>
          <a:p>
            <a:pPr marL="0" indent="0">
              <a:buNone/>
            </a:pPr>
            <a:r>
              <a:rPr lang="en-US" sz="2500" dirty="0"/>
              <a:t>		</a:t>
            </a:r>
            <a:r>
              <a:rPr lang="en-US" sz="2500" dirty="0" err="1"/>
              <a:t>Él</a:t>
            </a:r>
            <a:r>
              <a:rPr lang="en-US" sz="2500" dirty="0"/>
              <a:t>/ </a:t>
            </a:r>
            <a:r>
              <a:rPr lang="en-US" sz="2500" dirty="0" err="1"/>
              <a:t>ella</a:t>
            </a:r>
            <a:r>
              <a:rPr lang="en-US" sz="2500" dirty="0"/>
              <a:t>- 	</a:t>
            </a:r>
            <a:r>
              <a:rPr lang="en-US" sz="2500" b="1" dirty="0">
                <a:solidFill>
                  <a:srgbClr val="00B050"/>
                </a:solidFill>
              </a:rPr>
              <a:t> –ó</a:t>
            </a:r>
          </a:p>
          <a:p>
            <a:pPr marL="0" indent="0">
              <a:buNone/>
            </a:pPr>
            <a:r>
              <a:rPr lang="en-US" sz="2500" dirty="0" err="1"/>
              <a:t>Ellos</a:t>
            </a:r>
            <a:r>
              <a:rPr lang="en-US" sz="2500" dirty="0"/>
              <a:t>, </a:t>
            </a:r>
            <a:r>
              <a:rPr lang="en-US" sz="2500" dirty="0" err="1"/>
              <a:t>ellas</a:t>
            </a:r>
            <a:r>
              <a:rPr lang="en-US" sz="2500" dirty="0"/>
              <a:t>, </a:t>
            </a:r>
            <a:r>
              <a:rPr lang="en-US" sz="2500" dirty="0" err="1"/>
              <a:t>uds</a:t>
            </a:r>
            <a:r>
              <a:rPr lang="en-US" sz="2500" dirty="0"/>
              <a:t>. </a:t>
            </a:r>
            <a:r>
              <a:rPr lang="en-US" sz="2500" b="1" dirty="0">
                <a:solidFill>
                  <a:srgbClr val="00B050"/>
                </a:solidFill>
              </a:rPr>
              <a:t>–</a:t>
            </a:r>
            <a:r>
              <a:rPr lang="en-US" sz="2500" b="1" dirty="0" err="1">
                <a:solidFill>
                  <a:srgbClr val="00B050"/>
                </a:solidFill>
              </a:rPr>
              <a:t>aron</a:t>
            </a:r>
            <a:r>
              <a:rPr lang="en-US" sz="2500" b="1" dirty="0">
                <a:solidFill>
                  <a:srgbClr val="00B050"/>
                </a:solidFill>
              </a:rPr>
              <a:t>/ -</a:t>
            </a:r>
            <a:r>
              <a:rPr lang="en-US" sz="2500" b="1" dirty="0" err="1">
                <a:solidFill>
                  <a:srgbClr val="00B050"/>
                </a:solidFill>
              </a:rPr>
              <a:t>eron</a:t>
            </a:r>
            <a:r>
              <a:rPr lang="en-US" sz="2500" b="1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500" b="1" dirty="0">
                <a:solidFill>
                  <a:srgbClr val="00B050"/>
                </a:solidFill>
              </a:rPr>
              <a:t>		           </a:t>
            </a:r>
            <a:r>
              <a:rPr lang="en-US" sz="2500" i="1" dirty="0">
                <a:solidFill>
                  <a:srgbClr val="00B050"/>
                </a:solidFill>
              </a:rPr>
              <a:t>(-</a:t>
            </a:r>
            <a:r>
              <a:rPr lang="en-US" sz="2500" i="1" dirty="0" err="1">
                <a:solidFill>
                  <a:srgbClr val="00B050"/>
                </a:solidFill>
              </a:rPr>
              <a:t>ar</a:t>
            </a:r>
            <a:r>
              <a:rPr lang="en-US" sz="2500" i="1" dirty="0">
                <a:solidFill>
                  <a:srgbClr val="00B050"/>
                </a:solidFill>
              </a:rPr>
              <a:t>) /    (-</a:t>
            </a:r>
            <a:r>
              <a:rPr lang="en-US" sz="2500" i="1" dirty="0" err="1">
                <a:solidFill>
                  <a:srgbClr val="00B050"/>
                </a:solidFill>
              </a:rPr>
              <a:t>er</a:t>
            </a:r>
            <a:r>
              <a:rPr lang="en-US" sz="2500" i="1" dirty="0" smtClean="0">
                <a:solidFill>
                  <a:srgbClr val="00B050"/>
                </a:solidFill>
              </a:rPr>
              <a:t>)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2819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They went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272135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They </a:t>
            </a:r>
            <a:r>
              <a:rPr lang="en-US" sz="2400" b="1" dirty="0" smtClean="0">
                <a:solidFill>
                  <a:srgbClr val="002060"/>
                </a:solidFill>
              </a:rPr>
              <a:t>spent/ </a:t>
            </a:r>
            <a:r>
              <a:rPr lang="en-US" sz="2400" b="1" dirty="0" smtClean="0">
                <a:solidFill>
                  <a:srgbClr val="002060"/>
                </a:solidFill>
              </a:rPr>
              <a:t>passed </a:t>
            </a:r>
            <a:r>
              <a:rPr lang="en-US" sz="2400" b="1" i="1" dirty="0" smtClean="0">
                <a:solidFill>
                  <a:srgbClr val="002060"/>
                </a:solidFill>
              </a:rPr>
              <a:t>(time)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3729335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They </a:t>
            </a:r>
            <a:r>
              <a:rPr lang="en-US" sz="2400" b="1" dirty="0" smtClean="0">
                <a:solidFill>
                  <a:srgbClr val="002060"/>
                </a:solidFill>
              </a:rPr>
              <a:t>took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4415135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He/she took</a:t>
            </a:r>
            <a:endParaRPr lang="en-US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3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importante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7" t="18849" r="57275" b="55952"/>
          <a:stretch/>
        </p:blipFill>
        <p:spPr bwMode="auto">
          <a:xfrm>
            <a:off x="609600" y="2286000"/>
            <a:ext cx="3187486" cy="334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7" t="55388" r="58251" b="13717"/>
          <a:stretch/>
        </p:blipFill>
        <p:spPr bwMode="auto">
          <a:xfrm>
            <a:off x="5257800" y="1600200"/>
            <a:ext cx="3505200" cy="486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5950" y="5943600"/>
            <a:ext cx="427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B050"/>
                </a:solidFill>
              </a:rPr>
              <a:t>Ni idea- </a:t>
            </a:r>
            <a:r>
              <a:rPr lang="en-US" sz="3200" dirty="0" smtClean="0"/>
              <a:t>no idea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152400"/>
            <a:ext cx="86868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960437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 smtClean="0"/>
              <a:t>En pares, Copia y responde </a:t>
            </a:r>
            <a:r>
              <a:rPr lang="es-ES_tradnl" u="sng" dirty="0" err="1" smtClean="0"/>
              <a:t>Ejericio</a:t>
            </a:r>
            <a:r>
              <a:rPr lang="es-ES_tradnl" u="sng" dirty="0" smtClean="0"/>
              <a:t> 2</a:t>
            </a:r>
            <a:r>
              <a:rPr lang="es-ES_tradnl" dirty="0" smtClean="0"/>
              <a:t> p. 232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2004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4572000"/>
            <a:ext cx="8686800" cy="103663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A22E"/>
              </a:buClr>
            </a:pPr>
            <a:r>
              <a:rPr lang="en-US" smtClean="0">
                <a:solidFill>
                  <a:srgbClr val="4E3B30"/>
                </a:solidFill>
              </a:rPr>
              <a:t>TEXTBOOK:</a:t>
            </a:r>
          </a:p>
          <a:p>
            <a:pPr lvl="1">
              <a:buClr>
                <a:srgbClr val="F0A22E"/>
              </a:buClr>
            </a:pPr>
            <a:r>
              <a:rPr lang="en-US" smtClean="0">
                <a:solidFill>
                  <a:srgbClr val="4E3B30"/>
                </a:solidFill>
              </a:rPr>
              <a:t>Copia y completa </a:t>
            </a:r>
            <a:r>
              <a:rPr lang="en-US" u="sng" smtClean="0">
                <a:solidFill>
                  <a:srgbClr val="4E3B30"/>
                </a:solidFill>
              </a:rPr>
              <a:t>Ejercicio 3</a:t>
            </a:r>
            <a:r>
              <a:rPr lang="en-US" smtClean="0">
                <a:solidFill>
                  <a:srgbClr val="4E3B30"/>
                </a:solidFill>
              </a:rPr>
              <a:t> p. 232 (1-7)</a:t>
            </a:r>
            <a:endParaRPr lang="en-US" dirty="0">
              <a:solidFill>
                <a:srgbClr val="4E3B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6582</TotalTime>
  <Words>87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Trek</vt:lpstr>
      <vt:lpstr>PowerPoint Presentation</vt:lpstr>
      <vt:lpstr>Mas vocabulario importante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              Clase 802 la fecha es el primero de diciembre del 2015</dc:title>
  <dc:creator>Helen Zumaeta</dc:creator>
  <cp:lastModifiedBy>Helen Zumaeta</cp:lastModifiedBy>
  <cp:revision>21</cp:revision>
  <cp:lastPrinted>2016-12-01T14:31:57Z</cp:lastPrinted>
  <dcterms:created xsi:type="dcterms:W3CDTF">2015-11-30T23:24:53Z</dcterms:created>
  <dcterms:modified xsi:type="dcterms:W3CDTF">2017-12-18T17:01:46Z</dcterms:modified>
</cp:coreProperties>
</file>